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6699"/>
    <a:srgbClr val="F2F2F2"/>
    <a:srgbClr val="6497AC"/>
    <a:srgbClr val="6D90B4"/>
    <a:srgbClr val="3E50FC"/>
    <a:srgbClr val="7643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>
        <p:scale>
          <a:sx n="33" d="100"/>
          <a:sy n="33" d="100"/>
        </p:scale>
        <p:origin x="228" y="-4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16666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SzPct val="77777"/>
              <a:buFont typeface="Arial"/>
              <a:buChar char="●"/>
              <a:defRPr sz="1800" b="0" i="0" u="none" strike="noStrike" cap="none"/>
            </a:lvl1pPr>
            <a:lvl2pPr marL="457200" marR="0" lvl="1" indent="0" algn="l" rtl="0">
              <a:spcBef>
                <a:spcPts val="0"/>
              </a:spcBef>
              <a:buSzPct val="77777"/>
              <a:buFont typeface="Arial"/>
              <a:buChar char="○"/>
              <a:defRPr sz="1800" b="0" i="0" u="none" strike="noStrike" cap="none"/>
            </a:lvl2pPr>
            <a:lvl3pPr marL="914400" marR="0" lvl="2" indent="0" algn="l" rtl="0">
              <a:spcBef>
                <a:spcPts val="0"/>
              </a:spcBef>
              <a:buSzPct val="77777"/>
              <a:buFont typeface="Arial"/>
              <a:buChar char="■"/>
              <a:defRPr sz="1800" b="0" i="0" u="none" strike="noStrike" cap="none"/>
            </a:lvl3pPr>
            <a:lvl4pPr marL="1371600" marR="0" lvl="3" indent="0" algn="l" rtl="0">
              <a:spcBef>
                <a:spcPts val="0"/>
              </a:spcBef>
              <a:buSzPct val="77777"/>
              <a:buFont typeface="Arial"/>
              <a:buChar char="●"/>
              <a:defRPr sz="1800" b="0" i="0" u="none" strike="noStrike" cap="none"/>
            </a:lvl4pPr>
            <a:lvl5pPr marL="1828800" marR="0" lvl="4" indent="0" algn="l" rtl="0">
              <a:spcBef>
                <a:spcPts val="0"/>
              </a:spcBef>
              <a:buSzPct val="77777"/>
              <a:buFont typeface="Arial"/>
              <a:buChar char="○"/>
              <a:defRPr sz="1800" b="0" i="0" u="none" strike="noStrike" cap="none"/>
            </a:lvl5pPr>
            <a:lvl6pPr marL="2286000" marR="0" lvl="5" indent="0" algn="l" rtl="0">
              <a:spcBef>
                <a:spcPts val="0"/>
              </a:spcBef>
              <a:buSzPct val="77777"/>
              <a:buFont typeface="Arial"/>
              <a:buChar char="■"/>
              <a:defRPr sz="1800" b="0" i="0" u="none" strike="noStrike" cap="none"/>
            </a:lvl6pPr>
            <a:lvl7pPr marL="2743200" marR="0" lvl="6" indent="0" algn="l" rtl="0">
              <a:spcBef>
                <a:spcPts val="0"/>
              </a:spcBef>
              <a:buSzPct val="77777"/>
              <a:buFont typeface="Arial"/>
              <a:buChar char="●"/>
              <a:defRPr sz="1800" b="0" i="0" u="none" strike="noStrike" cap="none"/>
            </a:lvl7pPr>
            <a:lvl8pPr marL="3200400" marR="0" lvl="7" indent="0" algn="l" rtl="0">
              <a:spcBef>
                <a:spcPts val="0"/>
              </a:spcBef>
              <a:buSzPct val="77777"/>
              <a:buFont typeface="Arial"/>
              <a:buChar char="○"/>
              <a:defRPr sz="1800" b="0" i="0" u="none" strike="noStrike" cap="none"/>
            </a:lvl8pPr>
            <a:lvl9pPr marL="3657600" marR="0" lvl="8" indent="0" algn="l" rtl="0">
              <a:spcBef>
                <a:spcPts val="0"/>
              </a:spcBef>
              <a:buSzPct val="77777"/>
              <a:buFont typeface="Arial"/>
              <a:buChar char="■"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  <a:defRPr sz="8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"/>
            <a:headEnd type="none" w="med" len="med"/>
            <a:tailEnd type="none" w="med" len="med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Font typeface="Arial"/>
              <a:buNone/>
            </a:pPr>
            <a:endParaRPr sz="1800" b="0" i="0" u="none" strike="noStrike" cap="none" dirty="0"/>
          </a:p>
        </p:txBody>
      </p:sp>
      <p:sp>
        <p:nvSpPr>
          <p:cNvPr id="87" name="Shape 87"/>
          <p:cNvSpPr txBox="1"/>
          <p:nvPr/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ctrTitle"/>
          </p:nvPr>
        </p:nvSpPr>
        <p:spPr>
          <a:xfrm>
            <a:off x="2469358" y="13635320"/>
            <a:ext cx="27979686" cy="940845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937523" y="24872580"/>
            <a:ext cx="23043355" cy="1121484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 rot="5400000">
            <a:off x="8844489" y="16778673"/>
            <a:ext cx="37450058" cy="740687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 rot="5400000">
            <a:off x="-6026415" y="9428945"/>
            <a:ext cx="37450058" cy="221063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 rot="5400000">
            <a:off x="1978025" y="9910762"/>
            <a:ext cx="28963938" cy="296275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451998" y="30724288"/>
            <a:ext cx="19751276" cy="36262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700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pic" idx="2"/>
          </p:nvPr>
        </p:nvSpPr>
        <p:spPr>
          <a:xfrm>
            <a:off x="6451998" y="3922058"/>
            <a:ext cx="19751276" cy="263338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375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00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8333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451998" y="34350513"/>
            <a:ext cx="19751276" cy="515246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1645444" y="1748117"/>
            <a:ext cx="10829926" cy="74362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700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12870656" y="1748117"/>
            <a:ext cx="18402298" cy="3745902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20015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992187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771525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1756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2708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1645444" y="9184340"/>
            <a:ext cx="10829926" cy="300227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1645443" y="9825317"/>
            <a:ext cx="14544675" cy="40946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1645443" y="13919948"/>
            <a:ext cx="14544675" cy="2528719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3"/>
          </p:nvPr>
        </p:nvSpPr>
        <p:spPr>
          <a:xfrm>
            <a:off x="16722328" y="9825317"/>
            <a:ext cx="14550628" cy="409462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4"/>
          </p:nvPr>
        </p:nvSpPr>
        <p:spPr>
          <a:xfrm>
            <a:off x="16722328" y="13919948"/>
            <a:ext cx="14550628" cy="2528719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301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9378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4772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68363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77888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1645444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16516352" y="10242177"/>
            <a:ext cx="14756606" cy="289649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-12509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-1042987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-82232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-84296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-85248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2600325" y="28205209"/>
            <a:ext cx="27980879" cy="871593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35000"/>
              <a:buFont typeface="Arial"/>
              <a:buNone/>
              <a:defRPr sz="4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2600325" y="18604006"/>
            <a:ext cx="27980879" cy="960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ct val="4000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646236" y="1757361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  <a:defRPr sz="20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46236" y="10242550"/>
            <a:ext cx="29627512" cy="289639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1606550" marR="0" lvl="0" indent="29845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5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3481388" marR="0" lvl="1" indent="309562" algn="l" rtl="0">
              <a:lnSpc>
                <a:spcPct val="100000"/>
              </a:lnSpc>
              <a:spcBef>
                <a:spcPts val="262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5356225" marR="0" lvl="2" indent="346075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7497763" marR="0" lvl="3" indent="122236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9640888" marR="0" lvl="4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10098088" marR="0" lvl="5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10555288" marR="0" lvl="6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012488" marR="0" lvl="7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1469688" marR="0" lvl="8" indent="112711" algn="l" rtl="0">
              <a:lnSpc>
                <a:spcPct val="100000"/>
              </a:lnSpc>
              <a:spcBef>
                <a:spcPts val="18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9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1644650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1247436" y="39968488"/>
            <a:ext cx="10425112" cy="304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572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64008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3591838" y="39968488"/>
            <a:ext cx="7681911" cy="3048000"/>
          </a:xfrm>
          <a:prstGeom prst="rect">
            <a:avLst/>
          </a:prstGeom>
          <a:noFill/>
          <a:ln>
            <a:noFill/>
          </a:ln>
        </p:spPr>
        <p:txBody>
          <a:bodyPr wrap="square" lIns="428450" tIns="214225" rIns="428450" bIns="2142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fld id="{00000000-1234-1234-1234-123412341234}" type="slidenum">
              <a:rPr lang="en-US" sz="6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6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9102456" y="2161567"/>
            <a:ext cx="15304990" cy="1214677"/>
          </a:xfrm>
          <a:prstGeom prst="rect">
            <a:avLst/>
          </a:prstGeom>
          <a:noFill/>
          <a:ln>
            <a:noFill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Times New Roman"/>
              <a:buNone/>
            </a:pPr>
            <a:r>
              <a:rPr lang="en-US" sz="7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VIP - 2017</a:t>
            </a:r>
            <a:r>
              <a:rPr lang="en-US" sz="7200" b="1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7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Fall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6567486" y="2590800"/>
            <a:ext cx="19797600" cy="2452800"/>
          </a:xfrm>
          <a:prstGeom prst="rect">
            <a:avLst/>
          </a:prstGeom>
          <a:noFill/>
          <a:ln>
            <a:noFill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60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SKOPE VR 1.0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Student: </a:t>
            </a:r>
            <a:r>
              <a:rPr lang="en-US" sz="3500" b="0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Jose Maldonado - Florida International University</a:t>
            </a:r>
          </a:p>
          <a:p>
            <a:pPr lvl="0" algn="ctr">
              <a:buClr>
                <a:srgbClr val="3333CC"/>
              </a:buClr>
              <a:buSzPct val="25000"/>
            </a:pPr>
            <a:r>
              <a:rPr lang="en-US" sz="35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Mentor:</a:t>
            </a:r>
            <a:r>
              <a:rPr lang="en-US" sz="3500" b="1" i="1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dirty="0">
                <a:solidFill>
                  <a:srgbClr val="336699"/>
                </a:solidFill>
              </a:rPr>
              <a:t>Albert Elias, Shahin Vassigh - Florida International University</a:t>
            </a:r>
            <a:endParaRPr lang="en-US" sz="3500" b="0" u="none" strike="noStrike" cap="none" dirty="0">
              <a:solidFill>
                <a:srgbClr val="336699"/>
              </a:solidFill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ct val="25000"/>
              <a:buFont typeface="Arial"/>
              <a:buNone/>
            </a:pPr>
            <a:r>
              <a:rPr lang="en-US" sz="3500" b="1" dirty="0">
                <a:solidFill>
                  <a:srgbClr val="336699"/>
                </a:solidFill>
              </a:rPr>
              <a:t>Professor</a:t>
            </a:r>
            <a:r>
              <a:rPr lang="en-US" sz="35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US" sz="3500" b="1" i="1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500" b="0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Masoud </a:t>
            </a:r>
            <a:r>
              <a:rPr lang="en-US" sz="3500" b="0" i="0" u="none" strike="noStrike" cap="none" dirty="0" err="1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Sadjadi</a:t>
            </a:r>
            <a:r>
              <a:rPr lang="en-US" sz="3500" b="0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, Francisco Ortega - Florida International University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724688" y="6095924"/>
            <a:ext cx="10336261" cy="6336707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 w="12700" cap="flat" cmpd="sng">
            <a:solidFill>
              <a:srgbClr val="33669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sng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Problem</a:t>
            </a:r>
          </a:p>
          <a:p>
            <a:pPr lvl="1" algn="ctr">
              <a:buClr>
                <a:srgbClr val="336699"/>
              </a:buClr>
              <a:buSzPct val="25000"/>
            </a:pPr>
            <a:endParaRPr lang="en-US" sz="2400" b="1" i="0" u="sng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00" dirty="0">
                <a:solidFill>
                  <a:srgbClr val="336699"/>
                </a:solidFill>
              </a:rPr>
              <a:t>Research shows that Virtual Reality (VR) mediated learning </a:t>
            </a:r>
            <a:r>
              <a:rPr lang="en-US" sz="4100" b="1" dirty="0">
                <a:solidFill>
                  <a:srgbClr val="336699"/>
                </a:solidFill>
              </a:rPr>
              <a:t>can improve the learning experience </a:t>
            </a:r>
            <a:r>
              <a:rPr lang="en-US" sz="4100" dirty="0">
                <a:solidFill>
                  <a:srgbClr val="336699"/>
                </a:solidFill>
              </a:rPr>
              <a:t>for students, however current VR system design approaches are </a:t>
            </a:r>
            <a:r>
              <a:rPr lang="en-US" sz="4100" b="1" dirty="0">
                <a:solidFill>
                  <a:srgbClr val="336699"/>
                </a:solidFill>
              </a:rPr>
              <a:t>unintuitive</a:t>
            </a:r>
            <a:r>
              <a:rPr lang="en-US" sz="4100" dirty="0">
                <a:solidFill>
                  <a:srgbClr val="336699"/>
                </a:solidFill>
              </a:rPr>
              <a:t> for students. Furthermore, the current systems don’t facilitate the addition of new experiences.</a:t>
            </a:r>
            <a:endParaRPr lang="en-US" sz="4100" b="0" i="0" u="none" strike="noStrike" cap="none" dirty="0">
              <a:solidFill>
                <a:srgbClr val="336699"/>
              </a:solidFill>
              <a:sym typeface="Arial"/>
            </a:endParaRPr>
          </a:p>
        </p:txBody>
      </p:sp>
      <p:sp>
        <p:nvSpPr>
          <p:cNvPr id="93" name="Shape 93"/>
          <p:cNvSpPr txBox="1"/>
          <p:nvPr/>
        </p:nvSpPr>
        <p:spPr>
          <a:xfrm>
            <a:off x="990612" y="41924399"/>
            <a:ext cx="4980000" cy="908021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 w="12700" cap="flat" cmpd="sng">
            <a:solidFill>
              <a:srgbClr val="33669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Acknowledgement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15925800" y="446087"/>
            <a:ext cx="4724400" cy="1077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25000"/>
              <a:buFont typeface="Arial"/>
              <a:buNone/>
            </a:pPr>
            <a:r>
              <a:rPr lang="en-US" sz="3200" b="1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School of Computing &amp; Information Sciences</a:t>
            </a:r>
          </a:p>
        </p:txBody>
      </p:sp>
      <p:pic>
        <p:nvPicPr>
          <p:cNvPr id="95" name="Shape 9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82600" y="381000"/>
            <a:ext cx="263040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22531123" y="6095925"/>
            <a:ext cx="9768521" cy="6336706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 w="12700" cap="flat" cmpd="sng">
            <a:solidFill>
              <a:srgbClr val="33669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sng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Current System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2400" b="1" i="0" u="sng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SKOPE VR utilizes </a:t>
            </a: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Oculus Rift VR Hardware/SDK</a:t>
            </a:r>
            <a:r>
              <a:rPr lang="en-US" sz="4100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Unity 3D </a:t>
            </a:r>
            <a:r>
              <a:rPr lang="en-US" sz="4100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to immerse students </a:t>
            </a:r>
            <a:r>
              <a:rPr lang="en-US" sz="4100" dirty="0">
                <a:solidFill>
                  <a:srgbClr val="336699"/>
                </a:solidFill>
              </a:rPr>
              <a:t>on a full scale virtual SIPA environment. Through the open world, student will get to examine different part of SIPA both architecturally and functionally.</a:t>
            </a:r>
            <a:endParaRPr lang="en-US" sz="410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21602697" y="23707718"/>
            <a:ext cx="10696948" cy="8830242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 w="12700" cap="flat" cmpd="sng">
            <a:solidFill>
              <a:srgbClr val="33669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sng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System Design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11841785" y="32896565"/>
            <a:ext cx="20457859" cy="8291342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 w="12700" cap="flat" cmpd="sng">
            <a:solidFill>
              <a:srgbClr val="33669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sng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Object Design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11841786" y="23750246"/>
            <a:ext cx="9318020" cy="8750243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 w="12700" cap="flat" cmpd="sng">
            <a:solidFill>
              <a:srgbClr val="33669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sng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</a:p>
          <a:p>
            <a:pPr marL="742950" marR="0" lvl="0" indent="-7429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Wingdings" panose="05000000000000000000" pitchFamily="2" charset="2"/>
              <a:buChar char="q"/>
            </a:pPr>
            <a:endParaRPr lang="en-US" sz="4100" b="1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50000"/>
              <a:buFont typeface="Wingdings" panose="05000000000000000000" pitchFamily="2" charset="2"/>
              <a:buChar char="q"/>
            </a:pPr>
            <a:r>
              <a:rPr lang="en-US" sz="4100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Our system was implemented using Unity 3D, Oculus SDK and Visual Studio 2017 running on Windows 10.</a:t>
            </a:r>
            <a:endParaRPr sz="410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Shape 101"/>
          <p:cNvSpPr txBox="1"/>
          <p:nvPr/>
        </p:nvSpPr>
        <p:spPr>
          <a:xfrm>
            <a:off x="724688" y="23750245"/>
            <a:ext cx="10591016" cy="17437661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 w="12700" cap="flat" cmpd="sng">
            <a:solidFill>
              <a:srgbClr val="33669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sng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Requirements &amp; Verification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1" dirty="0">
              <a:solidFill>
                <a:srgbClr val="336699"/>
              </a:solidFill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1" dirty="0">
                <a:solidFill>
                  <a:srgbClr val="336699"/>
                </a:solidFill>
              </a:rPr>
              <a:t>SKOPE VR Requirements: 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50000"/>
              <a:buFont typeface="Wingdings" panose="05000000000000000000" pitchFamily="2" charset="2"/>
              <a:buChar char="q"/>
            </a:pPr>
            <a:r>
              <a:rPr lang="en-US" sz="4100" b="1" dirty="0">
                <a:solidFill>
                  <a:srgbClr val="336699"/>
                </a:solidFill>
              </a:rPr>
              <a:t>Accurate and Comfortable player movement </a:t>
            </a:r>
            <a:r>
              <a:rPr lang="en-US" sz="4100" dirty="0">
                <a:solidFill>
                  <a:srgbClr val="336699"/>
                </a:solidFill>
              </a:rPr>
              <a:t>around the world space.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50000"/>
              <a:buFont typeface="Wingdings" panose="05000000000000000000" pitchFamily="2" charset="2"/>
              <a:buChar char="q"/>
            </a:pPr>
            <a:r>
              <a:rPr lang="en-US" sz="4100" b="1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Centralized Information Hub </a:t>
            </a:r>
            <a:r>
              <a:rPr lang="en-US" sz="4100" i="0" u="none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for Player querying and decision making based on world space location and chosen experience. </a:t>
            </a: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50000"/>
              <a:buFont typeface="Wingdings" panose="05000000000000000000" pitchFamily="2" charset="2"/>
              <a:buChar char="q"/>
            </a:pPr>
            <a:r>
              <a:rPr lang="en-US" sz="4100" b="1" dirty="0">
                <a:solidFill>
                  <a:srgbClr val="336699"/>
                </a:solidFill>
              </a:rPr>
              <a:t>Intuitive UI interaction </a:t>
            </a:r>
            <a:r>
              <a:rPr lang="en-US" sz="4100" dirty="0">
                <a:solidFill>
                  <a:srgbClr val="336699"/>
                </a:solidFill>
              </a:rPr>
              <a:t>that reflect in connecting experiences and relevant options. 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</a:pPr>
            <a:r>
              <a:rPr lang="en-US" sz="4100" b="1" i="1" dirty="0">
                <a:solidFill>
                  <a:srgbClr val="336699"/>
                </a:solidFill>
              </a:rPr>
              <a:t>Sample Test Case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</a:pPr>
            <a:endParaRPr lang="en-US" sz="4100" dirty="0">
              <a:solidFill>
                <a:srgbClr val="336699"/>
              </a:solidFill>
            </a:endParaRP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Wingdings" panose="05000000000000000000" pitchFamily="2" charset="2"/>
              <a:buChar char="q"/>
            </a:pPr>
            <a:endParaRPr lang="en-US" sz="4100" dirty="0">
              <a:solidFill>
                <a:srgbClr val="336699"/>
              </a:solidFill>
            </a:endParaRPr>
          </a:p>
          <a:p>
            <a:pPr marL="571500" marR="0" lvl="0" indent="-571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Wingdings" panose="05000000000000000000" pitchFamily="2" charset="2"/>
              <a:buChar char="q"/>
            </a:pPr>
            <a:endParaRPr lang="en-US" sz="410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724688" y="12858260"/>
            <a:ext cx="31574957" cy="10521696"/>
          </a:xfrm>
          <a:prstGeom prst="roundRect">
            <a:avLst/>
          </a:prstGeom>
          <a:solidFill>
            <a:srgbClr val="F2F2F2"/>
          </a:solidFill>
          <a:ln w="12700" cap="flat" cmpd="sng">
            <a:solidFill>
              <a:srgbClr val="33669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4100" b="0" i="0" u="none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11852300" y="6095925"/>
            <a:ext cx="9897988" cy="6336706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 w="12700" cap="flat" cmpd="sng">
            <a:solidFill>
              <a:srgbClr val="336699"/>
            </a:solidFill>
            <a:prstDash val="solid"/>
            <a:miter lim="8000"/>
            <a:headEnd type="none" w="med" len="med"/>
            <a:tailEnd type="none" w="med" len="med"/>
          </a:ln>
        </p:spPr>
        <p:txBody>
          <a:bodyPr wrap="square" lIns="98650" tIns="49325" rIns="98650" bIns="493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b="1" i="0" u="sng" strike="noStrike" cap="none" dirty="0">
                <a:solidFill>
                  <a:srgbClr val="336699"/>
                </a:solidFill>
                <a:latin typeface="Arial"/>
                <a:ea typeface="Arial"/>
                <a:cs typeface="Arial"/>
                <a:sym typeface="Arial"/>
              </a:rPr>
              <a:t>Solution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endParaRPr lang="en-US" sz="2400" b="1" i="0" u="sng" strike="noStrike" cap="none" dirty="0">
              <a:solidFill>
                <a:srgbClr val="33669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6699"/>
              </a:buClr>
              <a:buSzPct val="25000"/>
              <a:buFont typeface="Arial"/>
              <a:buNone/>
            </a:pPr>
            <a:r>
              <a:rPr lang="en-US" sz="4100" dirty="0">
                <a:solidFill>
                  <a:srgbClr val="336699"/>
                </a:solidFill>
              </a:rPr>
              <a:t>We present an intuitive VR design approach geared towards immersed learning. Our primary focus lies on </a:t>
            </a:r>
            <a:r>
              <a:rPr lang="en-US" sz="4100" b="1" dirty="0">
                <a:solidFill>
                  <a:srgbClr val="336699"/>
                </a:solidFill>
              </a:rPr>
              <a:t>User Interface</a:t>
            </a:r>
            <a:r>
              <a:rPr lang="en-US" sz="4100" dirty="0">
                <a:solidFill>
                  <a:srgbClr val="336699"/>
                </a:solidFill>
              </a:rPr>
              <a:t>, </a:t>
            </a:r>
            <a:r>
              <a:rPr lang="en-US" sz="4100" b="1" dirty="0">
                <a:solidFill>
                  <a:srgbClr val="336699"/>
                </a:solidFill>
              </a:rPr>
              <a:t>Open World Design</a:t>
            </a:r>
            <a:r>
              <a:rPr lang="en-US" sz="4100" dirty="0">
                <a:solidFill>
                  <a:srgbClr val="336699"/>
                </a:solidFill>
              </a:rPr>
              <a:t> and </a:t>
            </a:r>
            <a:r>
              <a:rPr lang="en-US" sz="4100" b="1" dirty="0">
                <a:solidFill>
                  <a:srgbClr val="336699"/>
                </a:solidFill>
              </a:rPr>
              <a:t>Experiences</a:t>
            </a:r>
            <a:r>
              <a:rPr lang="en-US" sz="4100" dirty="0">
                <a:solidFill>
                  <a:srgbClr val="336699"/>
                </a:solidFill>
              </a:rPr>
              <a:t>. We also placed emphasis in implementing the ability to add experiences to the system at ease.</a:t>
            </a:r>
            <a:endParaRPr sz="4100" b="0" i="0" u="none" strike="noStrike" cap="none" dirty="0">
              <a:solidFill>
                <a:srgbClr val="336699"/>
              </a:solidFill>
              <a:sym typeface="Arial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6343000" y="41615475"/>
            <a:ext cx="25737000" cy="1356600"/>
          </a:xfrm>
          <a:prstGeom prst="roundRect">
            <a:avLst/>
          </a:prstGeom>
          <a:solidFill>
            <a:schemeClr val="accent3">
              <a:lumMod val="95000"/>
            </a:schemeClr>
          </a:solidFill>
          <a:ln>
            <a:solidFill>
              <a:srgbClr val="336699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3000" dirty="0">
                <a:solidFill>
                  <a:schemeClr val="dk1"/>
                </a:solidFill>
              </a:rPr>
              <a:t>The material presented in this poster is based upon the work done by Albert Elias and </a:t>
            </a:r>
            <a:r>
              <a:rPr lang="en-US" sz="3000" dirty="0" err="1">
                <a:solidFill>
                  <a:schemeClr val="dk1"/>
                </a:solidFill>
              </a:rPr>
              <a:t>Prof.Shahin</a:t>
            </a:r>
            <a:r>
              <a:rPr lang="en-US" sz="3000" dirty="0">
                <a:solidFill>
                  <a:schemeClr val="dk1"/>
                </a:solidFill>
              </a:rPr>
              <a:t> Vassigh in the SKOPE Project. I am thankful to the help that I received from my group members</a:t>
            </a:r>
            <a:r>
              <a:rPr lang="en-US" sz="3000" dirty="0"/>
              <a:t> in adding experiences and brainstorming new and innovative ways to tackle UI in Virtual Reality. </a:t>
            </a:r>
            <a:endParaRPr lang="en-US" sz="3000" dirty="0">
              <a:solidFill>
                <a:schemeClr val="dk1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34B62A-4471-4054-988B-7F08D0752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5188" y="595568"/>
            <a:ext cx="4662577" cy="16940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96728E-4C50-4CFD-906F-256D9E254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32032" y="1970524"/>
            <a:ext cx="6830560" cy="38421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570520-FFD5-41F5-9865-D4C26395B9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73163" y="865802"/>
            <a:ext cx="5048250" cy="14001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3CF4D7A-3951-450F-854B-6D903235DC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9187" y="2361429"/>
            <a:ext cx="2606329" cy="26063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C459179-9218-47FB-A7BC-AB2DCC7CBCC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672726" y="3347523"/>
            <a:ext cx="4228179" cy="13263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0E41B1-B68D-4025-B7AF-6031BB839F8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614623" y="29003661"/>
            <a:ext cx="2420257" cy="2255109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D862AAD-A2E0-4AE9-A6D4-4672E029E41D}"/>
              </a:ext>
            </a:extLst>
          </p:cNvPr>
          <p:cNvSpPr/>
          <p:nvPr/>
        </p:nvSpPr>
        <p:spPr>
          <a:xfrm>
            <a:off x="15512250" y="28381326"/>
            <a:ext cx="4791527" cy="3469527"/>
          </a:xfrm>
          <a:prstGeom prst="roundRect">
            <a:avLst/>
          </a:prstGeom>
          <a:solidFill>
            <a:schemeClr val="accent3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ADBD7C8-0973-4CF2-87D5-4AA9667FA127}"/>
              </a:ext>
            </a:extLst>
          </p:cNvPr>
          <p:cNvGrpSpPr/>
          <p:nvPr/>
        </p:nvGrpSpPr>
        <p:grpSpPr>
          <a:xfrm>
            <a:off x="16094194" y="30496613"/>
            <a:ext cx="3599543" cy="1175657"/>
            <a:chOff x="16270514" y="29779607"/>
            <a:chExt cx="3599543" cy="1175657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FE16AFFF-935D-4F83-8CF7-1BC9D6590313}"/>
                </a:ext>
              </a:extLst>
            </p:cNvPr>
            <p:cNvSpPr/>
            <p:nvPr/>
          </p:nvSpPr>
          <p:spPr>
            <a:xfrm>
              <a:off x="16270514" y="29779607"/>
              <a:ext cx="3599543" cy="1175657"/>
            </a:xfrm>
            <a:prstGeom prst="roundRect">
              <a:avLst/>
            </a:prstGeom>
            <a:solidFill>
              <a:schemeClr val="accent3">
                <a:lumMod val="50000"/>
              </a:schemeClr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DEE2F23-C40D-42D9-A88F-75253A4D097E}"/>
                </a:ext>
              </a:extLst>
            </p:cNvPr>
            <p:cNvSpPr txBox="1"/>
            <p:nvPr/>
          </p:nvSpPr>
          <p:spPr>
            <a:xfrm>
              <a:off x="18014873" y="29955644"/>
              <a:ext cx="137449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/>
                <a:t>SDK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FCEEB16-7583-4594-B4FF-5C2D04260F69}"/>
              </a:ext>
            </a:extLst>
          </p:cNvPr>
          <p:cNvGrpSpPr/>
          <p:nvPr/>
        </p:nvGrpSpPr>
        <p:grpSpPr>
          <a:xfrm>
            <a:off x="16094194" y="29270163"/>
            <a:ext cx="3599543" cy="1175657"/>
            <a:chOff x="16270514" y="29779607"/>
            <a:chExt cx="3599543" cy="1175657"/>
          </a:xfrm>
          <a:solidFill>
            <a:schemeClr val="accent1">
              <a:lumMod val="75000"/>
            </a:schemeClr>
          </a:solidFill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27D72CA9-C748-4AB6-9B89-9F88381A5B9D}"/>
                </a:ext>
              </a:extLst>
            </p:cNvPr>
            <p:cNvSpPr/>
            <p:nvPr/>
          </p:nvSpPr>
          <p:spPr>
            <a:xfrm>
              <a:off x="16270514" y="29779607"/>
              <a:ext cx="3599543" cy="1175657"/>
            </a:xfrm>
            <a:prstGeom prst="roundRect">
              <a:avLst/>
            </a:prstGeom>
            <a:grpFill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35A4261-3D98-4B65-A093-7A26ADA5D569}"/>
                </a:ext>
              </a:extLst>
            </p:cNvPr>
            <p:cNvSpPr txBox="1"/>
            <p:nvPr/>
          </p:nvSpPr>
          <p:spPr>
            <a:xfrm>
              <a:off x="18690771" y="29982716"/>
              <a:ext cx="975449" cy="76944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4400" dirty="0"/>
                <a:t>VR</a:t>
              </a:r>
            </a:p>
          </p:txBody>
        </p:sp>
      </p:grp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4C473422-4ABA-42B5-9733-87A10B027D71}"/>
              </a:ext>
            </a:extLst>
          </p:cNvPr>
          <p:cNvCxnSpPr>
            <a:cxnSpLocks/>
            <a:stCxn id="10" idx="3"/>
            <a:endCxn id="35" idx="3"/>
          </p:cNvCxnSpPr>
          <p:nvPr/>
        </p:nvCxnSpPr>
        <p:spPr>
          <a:xfrm flipV="1">
            <a:off x="19693737" y="29857992"/>
            <a:ext cx="12700" cy="1226450"/>
          </a:xfrm>
          <a:prstGeom prst="curvedConnector3">
            <a:avLst>
              <a:gd name="adj1" fmla="val 1800000"/>
            </a:avLst>
          </a:prstGeom>
          <a:ln w="635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97CA7BD-3A96-4A5A-B718-0E86D8EA9459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15034880" y="30131216"/>
            <a:ext cx="1059314" cy="953226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87D2B858-D11B-47B6-8617-27BE72CA0F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40549" y="30346783"/>
            <a:ext cx="2673902" cy="150407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2F1ADB9-222F-4988-BF68-FC913FFA1C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094194" y="28488764"/>
            <a:ext cx="2026843" cy="736552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F752109-CB5E-448E-9B86-CA9AFC38CA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6330709" y="29571707"/>
            <a:ext cx="2129179" cy="591439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94FC46F-1086-492C-82FA-4A191754B75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321091" y="3002007"/>
            <a:ext cx="2758909" cy="2041593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824FC1F-0289-4D60-B4BE-263D441C278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8617311" y="12780032"/>
            <a:ext cx="3576401" cy="1944899"/>
          </a:xfrm>
          <a:prstGeom prst="rect">
            <a:avLst/>
          </a:prstGeom>
        </p:spPr>
      </p:pic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411FED1-5F66-4DF2-A173-0648008279D8}"/>
              </a:ext>
            </a:extLst>
          </p:cNvPr>
          <p:cNvCxnSpPr>
            <a:cxnSpLocks/>
          </p:cNvCxnSpPr>
          <p:nvPr/>
        </p:nvCxnSpPr>
        <p:spPr>
          <a:xfrm>
            <a:off x="16535306" y="13266057"/>
            <a:ext cx="0" cy="9042400"/>
          </a:xfrm>
          <a:prstGeom prst="line">
            <a:avLst/>
          </a:prstGeom>
          <a:ln w="63500">
            <a:solidFill>
              <a:srgbClr val="336699"/>
            </a:solidFill>
            <a:prstDash val="lgDashDot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2E90E7B8-1BEB-40CA-92EA-AB7B0E226509}"/>
              </a:ext>
            </a:extLst>
          </p:cNvPr>
          <p:cNvSpPr txBox="1"/>
          <p:nvPr/>
        </p:nvSpPr>
        <p:spPr>
          <a:xfrm>
            <a:off x="16958220" y="13186022"/>
            <a:ext cx="32166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u="sng" dirty="0">
                <a:solidFill>
                  <a:srgbClr val="336699"/>
                </a:solidFill>
              </a:rPr>
              <a:t>Pointer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5470066-4647-4FA0-A968-B2A193B1E77D}"/>
              </a:ext>
            </a:extLst>
          </p:cNvPr>
          <p:cNvSpPr txBox="1"/>
          <p:nvPr/>
        </p:nvSpPr>
        <p:spPr>
          <a:xfrm>
            <a:off x="13948228" y="13100740"/>
            <a:ext cx="20119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1" u="sng" dirty="0">
                <a:solidFill>
                  <a:srgbClr val="336699"/>
                </a:solidFill>
              </a:rPr>
              <a:t>Hub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B2487DD-7744-4D6A-919D-2ECD2AD34F8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66771" y="13121559"/>
            <a:ext cx="1764462" cy="1652076"/>
          </a:xfrm>
          <a:prstGeom prst="rect">
            <a:avLst/>
          </a:prstGeom>
        </p:spPr>
      </p:pic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0CB2FE6-7426-4BE2-8DFB-4134F7760E48}"/>
              </a:ext>
            </a:extLst>
          </p:cNvPr>
          <p:cNvCxnSpPr>
            <a:cxnSpLocks/>
          </p:cNvCxnSpPr>
          <p:nvPr/>
        </p:nvCxnSpPr>
        <p:spPr>
          <a:xfrm flipH="1">
            <a:off x="28705678" y="13980361"/>
            <a:ext cx="1073236" cy="642298"/>
          </a:xfrm>
          <a:prstGeom prst="straightConnector1">
            <a:avLst/>
          </a:prstGeom>
          <a:ln w="889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43EDDE6A-F8AF-4467-A2C3-5D0F96FCEFE5}"/>
              </a:ext>
            </a:extLst>
          </p:cNvPr>
          <p:cNvSpPr txBox="1"/>
          <p:nvPr/>
        </p:nvSpPr>
        <p:spPr>
          <a:xfrm>
            <a:off x="3958657" y="13186022"/>
            <a:ext cx="99895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336699"/>
                </a:solidFill>
              </a:rPr>
              <a:t>The Hub’s purpose is to be the Central Information and Decision Hub for the Player.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81FFA9F-FA59-4AEA-A5AD-96A54C6AA5E5}"/>
              </a:ext>
            </a:extLst>
          </p:cNvPr>
          <p:cNvSpPr txBox="1"/>
          <p:nvPr/>
        </p:nvSpPr>
        <p:spPr>
          <a:xfrm>
            <a:off x="3265714" y="22048430"/>
            <a:ext cx="1563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rgbClr val="336699"/>
                </a:solidFill>
              </a:rPr>
              <a:t>Map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DC566ED9-ADF5-402F-8271-CF5BB381ACED}"/>
              </a:ext>
            </a:extLst>
          </p:cNvPr>
          <p:cNvSpPr txBox="1"/>
          <p:nvPr/>
        </p:nvSpPr>
        <p:spPr>
          <a:xfrm>
            <a:off x="12792325" y="21990666"/>
            <a:ext cx="15634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rgbClr val="336699"/>
                </a:solidFill>
              </a:rPr>
              <a:t>Info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370DF3E-9A77-4FF0-870D-BF4F8A920982}"/>
              </a:ext>
            </a:extLst>
          </p:cNvPr>
          <p:cNvSpPr txBox="1"/>
          <p:nvPr/>
        </p:nvSpPr>
        <p:spPr>
          <a:xfrm>
            <a:off x="6983146" y="14975032"/>
            <a:ext cx="31529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rgbClr val="336699"/>
                </a:solidFill>
              </a:rPr>
              <a:t>Options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59AFB23-6695-4EAD-8C00-46E4C9A94ADA}"/>
              </a:ext>
            </a:extLst>
          </p:cNvPr>
          <p:cNvSpPr txBox="1"/>
          <p:nvPr/>
        </p:nvSpPr>
        <p:spPr>
          <a:xfrm>
            <a:off x="1930549" y="15090840"/>
            <a:ext cx="41946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336699"/>
                </a:solidFill>
              </a:rPr>
              <a:t>The Map Panel displays the player's location in the open world space. It also displays the location of different experiences scattered around the map for the player to explore. 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144C77A-F46C-4910-B2CC-6903D732A5C5}"/>
              </a:ext>
            </a:extLst>
          </p:cNvPr>
          <p:cNvSpPr txBox="1"/>
          <p:nvPr/>
        </p:nvSpPr>
        <p:spPr>
          <a:xfrm>
            <a:off x="6614941" y="19553270"/>
            <a:ext cx="41946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336699"/>
                </a:solidFill>
              </a:rPr>
              <a:t>The Options Panel displays relevant options a player can take for a given experience in the open world map. This example shows options for the SIPA sunlight experience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43301FF-775D-4333-9BC0-722352547AFE}"/>
              </a:ext>
            </a:extLst>
          </p:cNvPr>
          <p:cNvSpPr txBox="1"/>
          <p:nvPr/>
        </p:nvSpPr>
        <p:spPr>
          <a:xfrm>
            <a:off x="11476746" y="15045639"/>
            <a:ext cx="41946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336699"/>
                </a:solidFill>
              </a:rPr>
              <a:t>The Info Panel displays relevant information based on the players current experience in the world map. This example shows the default Info display for SIPA world space.</a:t>
            </a: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290CFD25-FBDD-438D-AFE0-25259173F647}"/>
              </a:ext>
            </a:extLst>
          </p:cNvPr>
          <p:cNvSpPr/>
          <p:nvPr/>
        </p:nvSpPr>
        <p:spPr>
          <a:xfrm>
            <a:off x="1716150" y="15045639"/>
            <a:ext cx="4626850" cy="8003665"/>
          </a:xfrm>
          <a:prstGeom prst="roundRect">
            <a:avLst/>
          </a:prstGeom>
          <a:noFill/>
          <a:ln>
            <a:solidFill>
              <a:srgbClr val="33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31226D95-FFA6-4BD2-BA77-8A8E5A975329}"/>
              </a:ext>
            </a:extLst>
          </p:cNvPr>
          <p:cNvSpPr/>
          <p:nvPr/>
        </p:nvSpPr>
        <p:spPr>
          <a:xfrm>
            <a:off x="6397939" y="15045639"/>
            <a:ext cx="4626850" cy="8003665"/>
          </a:xfrm>
          <a:prstGeom prst="roundRect">
            <a:avLst/>
          </a:prstGeom>
          <a:noFill/>
          <a:ln>
            <a:solidFill>
              <a:srgbClr val="33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418C8B79-F7C4-44CC-9BB5-D95509BC2EBE}"/>
              </a:ext>
            </a:extLst>
          </p:cNvPr>
          <p:cNvSpPr/>
          <p:nvPr/>
        </p:nvSpPr>
        <p:spPr>
          <a:xfrm>
            <a:off x="11238930" y="15010087"/>
            <a:ext cx="4626850" cy="8003665"/>
          </a:xfrm>
          <a:prstGeom prst="roundRect">
            <a:avLst/>
          </a:prstGeom>
          <a:noFill/>
          <a:ln>
            <a:solidFill>
              <a:srgbClr val="33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572846B0-FE84-46EA-B102-4CC484776FB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679397" y="18532808"/>
            <a:ext cx="3745915" cy="3453064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D8DA8B3D-7C72-4436-BB80-F13B840CF31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89543" y="18641110"/>
            <a:ext cx="3590469" cy="3396479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652C2247-E514-42FF-90E2-75B62C0085D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878879" y="15968969"/>
            <a:ext cx="3768160" cy="3453064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C2522AEB-54CD-40AE-8396-64B8A91981FA}"/>
              </a:ext>
            </a:extLst>
          </p:cNvPr>
          <p:cNvSpPr txBox="1"/>
          <p:nvPr/>
        </p:nvSpPr>
        <p:spPr>
          <a:xfrm>
            <a:off x="19489900" y="13222710"/>
            <a:ext cx="99895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336699"/>
                </a:solidFill>
              </a:rPr>
              <a:t>The Pointer’s purpose is to facilitate </a:t>
            </a:r>
          </a:p>
          <a:p>
            <a:pPr algn="ctr"/>
            <a:r>
              <a:rPr lang="en-US" sz="3600" dirty="0">
                <a:solidFill>
                  <a:srgbClr val="336699"/>
                </a:solidFill>
              </a:rPr>
              <a:t>Movement and Interactions for the player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0865F4F1-4DD2-49A7-A05B-5D40358B811B}"/>
              </a:ext>
            </a:extLst>
          </p:cNvPr>
          <p:cNvSpPr/>
          <p:nvPr/>
        </p:nvSpPr>
        <p:spPr>
          <a:xfrm>
            <a:off x="17482889" y="15010087"/>
            <a:ext cx="6556048" cy="8003665"/>
          </a:xfrm>
          <a:prstGeom prst="roundRect">
            <a:avLst/>
          </a:prstGeom>
          <a:noFill/>
          <a:ln>
            <a:solidFill>
              <a:srgbClr val="33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AC9A80B-D5A2-45CC-B786-47DD6B6D0854}"/>
              </a:ext>
            </a:extLst>
          </p:cNvPr>
          <p:cNvSpPr/>
          <p:nvPr/>
        </p:nvSpPr>
        <p:spPr>
          <a:xfrm>
            <a:off x="24646203" y="15039318"/>
            <a:ext cx="6556047" cy="8003665"/>
          </a:xfrm>
          <a:prstGeom prst="roundRect">
            <a:avLst/>
          </a:prstGeom>
          <a:noFill/>
          <a:ln>
            <a:solidFill>
              <a:srgbClr val="33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7CD064E-8274-4B15-82A3-9CFE0C177B80}"/>
              </a:ext>
            </a:extLst>
          </p:cNvPr>
          <p:cNvSpPr txBox="1"/>
          <p:nvPr/>
        </p:nvSpPr>
        <p:spPr>
          <a:xfrm>
            <a:off x="18929451" y="15010087"/>
            <a:ext cx="36629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rgbClr val="336699"/>
                </a:solidFill>
              </a:rPr>
              <a:t>Movement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4D78DED-87C9-44D1-BE32-45CD915A4095}"/>
              </a:ext>
            </a:extLst>
          </p:cNvPr>
          <p:cNvSpPr txBox="1"/>
          <p:nvPr/>
        </p:nvSpPr>
        <p:spPr>
          <a:xfrm>
            <a:off x="25884875" y="15094403"/>
            <a:ext cx="4078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rgbClr val="336699"/>
                </a:solidFill>
              </a:rPr>
              <a:t>Interactions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549CE-5653-48B0-A928-17677877075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8288000" y="16082564"/>
            <a:ext cx="5002660" cy="25318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3ACB5E5-0952-46FE-9E5D-E52DC84458C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8288000" y="19987013"/>
            <a:ext cx="5038806" cy="259086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E0386A6-7574-479B-9037-4D596477CBAB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5787560" y="16017057"/>
            <a:ext cx="4369161" cy="270292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B3060F8-11CA-4806-AA51-7731F0C920D2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5805210" y="20020350"/>
            <a:ext cx="4369161" cy="2605270"/>
          </a:xfrm>
          <a:prstGeom prst="rect">
            <a:avLst/>
          </a:prstGeom>
        </p:spPr>
      </p:pic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26292A9E-C8DE-4E47-864C-BA6CF46DD3CC}"/>
              </a:ext>
            </a:extLst>
          </p:cNvPr>
          <p:cNvCxnSpPr>
            <a:cxnSpLocks/>
            <a:stCxn id="4" idx="3"/>
            <a:endCxn id="11" idx="3"/>
          </p:cNvCxnSpPr>
          <p:nvPr/>
        </p:nvCxnSpPr>
        <p:spPr>
          <a:xfrm>
            <a:off x="23290660" y="17348490"/>
            <a:ext cx="36146" cy="3933956"/>
          </a:xfrm>
          <a:prstGeom prst="curvedConnector3">
            <a:avLst>
              <a:gd name="adj1" fmla="val 1353774"/>
            </a:avLst>
          </a:prstGeom>
          <a:ln w="635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83486DF9-A02E-44C4-A20E-788617A8925B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30156721" y="17368522"/>
            <a:ext cx="12700" cy="4179095"/>
          </a:xfrm>
          <a:prstGeom prst="curvedConnector4">
            <a:avLst>
              <a:gd name="adj1" fmla="val 4894740"/>
              <a:gd name="adj2" fmla="val 99182"/>
            </a:avLst>
          </a:prstGeom>
          <a:ln w="635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0012B7BE-9FF4-436F-AA84-658E425DE8B8}"/>
              </a:ext>
            </a:extLst>
          </p:cNvPr>
          <p:cNvSpPr txBox="1"/>
          <p:nvPr/>
        </p:nvSpPr>
        <p:spPr>
          <a:xfrm>
            <a:off x="17893965" y="18973021"/>
            <a:ext cx="5562459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100" u="sng" dirty="0" err="1">
                <a:solidFill>
                  <a:srgbClr val="336699"/>
                </a:solidFill>
              </a:rPr>
              <a:t>IEnumerator</a:t>
            </a:r>
            <a:r>
              <a:rPr lang="en-US" sz="4100" u="sng" dirty="0">
                <a:solidFill>
                  <a:srgbClr val="336699"/>
                </a:solidFill>
              </a:rPr>
              <a:t> Teleport()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3BA8F5B-4923-4BF6-AA02-E316F6CDC96A}"/>
              </a:ext>
            </a:extLst>
          </p:cNvPr>
          <p:cNvSpPr txBox="1"/>
          <p:nvPr/>
        </p:nvSpPr>
        <p:spPr>
          <a:xfrm>
            <a:off x="26161914" y="18968231"/>
            <a:ext cx="3524623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100" u="sng" dirty="0">
                <a:solidFill>
                  <a:srgbClr val="336699"/>
                </a:solidFill>
              </a:rPr>
              <a:t>void </a:t>
            </a:r>
            <a:r>
              <a:rPr lang="en-US" sz="4100" u="sng" dirty="0" err="1">
                <a:solidFill>
                  <a:srgbClr val="336699"/>
                </a:solidFill>
              </a:rPr>
              <a:t>onClick</a:t>
            </a:r>
            <a:r>
              <a:rPr lang="en-US" sz="4100" u="sng" dirty="0">
                <a:solidFill>
                  <a:srgbClr val="336699"/>
                </a:solidFill>
              </a:rPr>
              <a:t>()</a:t>
            </a:r>
          </a:p>
        </p:txBody>
      </p:sp>
      <p:graphicFrame>
        <p:nvGraphicFramePr>
          <p:cNvPr id="50" name="Table 49">
            <a:extLst>
              <a:ext uri="{FF2B5EF4-FFF2-40B4-BE49-F238E27FC236}">
                <a16:creationId xmlns:a16="http://schemas.microsoft.com/office/drawing/2014/main" id="{A081CFED-5DA1-45CD-BC9B-E3A9FCD59C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245223"/>
              </p:ext>
            </p:extLst>
          </p:nvPr>
        </p:nvGraphicFramePr>
        <p:xfrm>
          <a:off x="990612" y="32559109"/>
          <a:ext cx="10070338" cy="73536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8904">
                  <a:extLst>
                    <a:ext uri="{9D8B030D-6E8A-4147-A177-3AD203B41FA5}">
                      <a16:colId xmlns:a16="http://schemas.microsoft.com/office/drawing/2014/main" val="2309183827"/>
                    </a:ext>
                  </a:extLst>
                </a:gridCol>
                <a:gridCol w="5911434">
                  <a:extLst>
                    <a:ext uri="{9D8B030D-6E8A-4147-A177-3AD203B41FA5}">
                      <a16:colId xmlns:a16="http://schemas.microsoft.com/office/drawing/2014/main" val="3440240620"/>
                    </a:ext>
                  </a:extLst>
                </a:gridCol>
              </a:tblGrid>
              <a:tr h="971368">
                <a:tc>
                  <a:txBody>
                    <a:bodyPr/>
                    <a:lstStyle/>
                    <a:p>
                      <a:r>
                        <a:rPr lang="en-US" sz="2800" b="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 Case ID 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 err="1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SKOPE_Map_UpdateLocation</a:t>
                      </a:r>
                      <a:endParaRPr lang="en-US" sz="2800" b="0" dirty="0">
                        <a:solidFill>
                          <a:srgbClr val="336699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2800" b="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(Sunny Day)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053684"/>
                  </a:ext>
                </a:extLst>
              </a:tr>
              <a:tr h="1615151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Purpose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Tests if the location of the map cursor is updated every time the player changes location.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651274"/>
                  </a:ext>
                </a:extLst>
              </a:tr>
              <a:tr h="2252127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Pre-Conditions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Location selected is 15 meters away</a:t>
                      </a:r>
                    </a:p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Surface is Walkable</a:t>
                      </a:r>
                    </a:p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Location is within Map range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3657863"/>
                  </a:ext>
                </a:extLst>
              </a:tr>
              <a:tr h="1104952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Player performs movement.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6230044"/>
                  </a:ext>
                </a:extLst>
              </a:tr>
              <a:tr h="1410051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Expected 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336699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 Map location correctly updates it location based on player motion taken.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57245"/>
                  </a:ext>
                </a:extLst>
              </a:tr>
            </a:tbl>
          </a:graphicData>
        </a:graphic>
      </p:graphicFrame>
      <p:sp>
        <p:nvSpPr>
          <p:cNvPr id="105" name="TextBox 104">
            <a:extLst>
              <a:ext uri="{FF2B5EF4-FFF2-40B4-BE49-F238E27FC236}">
                <a16:creationId xmlns:a16="http://schemas.microsoft.com/office/drawing/2014/main" id="{3D670DA2-A9DA-4D3A-98A3-6C3243B3BD22}"/>
              </a:ext>
            </a:extLst>
          </p:cNvPr>
          <p:cNvSpPr txBox="1"/>
          <p:nvPr/>
        </p:nvSpPr>
        <p:spPr>
          <a:xfrm>
            <a:off x="3502248" y="40136841"/>
            <a:ext cx="3236661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100" b="1" dirty="0">
                <a:solidFill>
                  <a:srgbClr val="336699"/>
                </a:solidFill>
              </a:rPr>
              <a:t>Passed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93DB79D0-F89C-48B9-A746-95C085A37A1B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4093264" y="34300622"/>
            <a:ext cx="16125065" cy="632958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F9FA2A32-9408-4736-9E32-0AD6D5A7D548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2890891" y="25004487"/>
            <a:ext cx="8120560" cy="7301130"/>
          </a:xfrm>
          <a:prstGeom prst="rect">
            <a:avLst/>
          </a:prstGeom>
        </p:spPr>
      </p:pic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509</Words>
  <Application>Microsoft Office PowerPoint</Application>
  <PresentationFormat>Custom</PresentationFormat>
  <Paragraphs>62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Times New Roman</vt:lpstr>
      <vt:lpstr>Wingdings</vt:lpstr>
      <vt:lpstr>Diseño predeterminado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maldonado</dc:creator>
  <cp:lastModifiedBy>Parker-PC</cp:lastModifiedBy>
  <cp:revision>47</cp:revision>
  <dcterms:modified xsi:type="dcterms:W3CDTF">2017-11-27T19:03:55Z</dcterms:modified>
</cp:coreProperties>
</file>